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2" Type="http://schemas.openxmlformats.org/officeDocument/2006/relationships/viewProps" Target="viewProps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4" Type="http://schemas.openxmlformats.org/officeDocument/2006/relationships/tableStyles" Target="tableStyles.xml" /><Relationship Id="rId4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Calculus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Variations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Distancing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R_D/R_0,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Distancing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</a:t>
            </a:r>
          </a:p>
        </p:txBody>
      </p:sp>
      <p:pic>
        <p:nvPicPr>
          <p:cNvPr descr="MakeFigs-UCLA-talk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UCLA-talk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## Loading required package: ggplot2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viridis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viridisLite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ggthemes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rootSolve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latex2exp</a:t>
            </a:r>
          </a:p>
          <a:p>
            <a:pPr lvl="0" indent="0">
              <a:buNone/>
            </a:pPr>
            <a:r>
              <a:rPr>
                <a:latin typeface="Courier"/>
              </a:rPr>
              <a:t>## 
## Attaching package: 'dplyr'</a:t>
            </a:r>
          </a:p>
          <a:p>
            <a:pPr lvl="0" indent="0">
              <a:buNone/>
            </a:pPr>
            <a:r>
              <a:rPr>
                <a:latin typeface="Courier"/>
              </a:rPr>
              <a:t>## The following objects are masked from 'package:stats':
## 
##     filter, lag</a:t>
            </a:r>
          </a:p>
          <a:p>
            <a:pPr lvl="0" indent="0">
              <a:buNone/>
            </a:pPr>
            <a:r>
              <a:rPr>
                <a:latin typeface="Courier"/>
              </a:rPr>
              <a:t>## The following objects are masked from 'package:base':
## 
##     intersect, setdiff, setequal, union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spam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dotCall64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grid</a:t>
            </a:r>
          </a:p>
          <a:p>
            <a:pPr lvl="0" indent="0">
              <a:buNone/>
            </a:pPr>
            <a:r>
              <a:rPr>
                <a:latin typeface="Courier"/>
              </a:rPr>
              <a:t>## Spam version 2.7-0 (2021-06-25) is loaded.
## Type 'help( Spam)' or 'demo( spam)' for a short introduction 
## and overview of this package.
## Help for individual functions is also obtained by adding the
## suffix '.spam' to the function name, e.g. 'help( chol.spam)'.</a:t>
            </a:r>
          </a:p>
          <a:p>
            <a:pPr lvl="0" indent="0">
              <a:buNone/>
            </a:pPr>
            <a:r>
              <a:rPr>
                <a:latin typeface="Courier"/>
              </a:rPr>
              <a:t>## 
## Attaching package: 'spam'</a:t>
            </a:r>
          </a:p>
          <a:p>
            <a:pPr lvl="0" indent="0">
              <a:buNone/>
            </a:pPr>
            <a:r>
              <a:rPr>
                <a:latin typeface="Courier"/>
              </a:rPr>
              <a:t>## The following objects are masked from 'package:base':
## 
##     backsolve, forwardsolve</a:t>
            </a:r>
          </a:p>
          <a:p>
            <a:pPr lvl="0" indent="0">
              <a:buNone/>
            </a:pPr>
            <a:r>
              <a:rPr>
                <a:latin typeface="Courier"/>
              </a:rPr>
              <a:t>## See https://github.com/NCAR/Fields for
##  an extensive vignette, other supplements and source code</a:t>
            </a:r>
          </a:p>
          <a:p>
            <a:pPr lvl="0" indent="0">
              <a:buNone/>
            </a:pPr>
            <a:r>
              <a:rPr>
                <a:latin typeface="Courier"/>
              </a:rPr>
              <a:t>## Loading required package: tidyr</a:t>
            </a:r>
          </a:p>
          <a:p>
            <a:pPr lvl="0" indent="0">
              <a:buNone/>
            </a:pPr>
            <a:r>
              <a:rPr>
                <a:latin typeface="Courier"/>
              </a:rPr>
              <a:t>## 
## Attaching package: 'tidyr'</a:t>
            </a:r>
          </a:p>
          <a:p>
            <a:pPr lvl="0" indent="0">
              <a:buNone/>
            </a:pPr>
            <a:r>
              <a:rPr>
                <a:latin typeface="Courier"/>
              </a:rPr>
              <a:t>## The following object is masked from 'package:reshape2':
## 
##     smiths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5</a:t>
            </a:r>
          </a:p>
        </p:txBody>
      </p:sp>
      <p:pic>
        <p:nvPicPr>
          <p:cNvPr descr="MakeFigs-UCLA-talk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Infected,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UCLA-talk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     # Infected, R0 = 1.5 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Infected,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UCLA-talk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 Infected, R0 = 1.5 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Infected,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UCLA-talk_files/figure-pptx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 # Infected, R0 = 2.5  # Infected, R0 = 5</a:t>
            </a:r>
          </a:p>
          <a:p>
            <a:pPr lvl="0" indent="0">
              <a:buNone/>
            </a:pPr>
            <a:r>
              <a:rPr>
                <a:latin typeface="Courier"/>
              </a:rPr>
              <a:t>## Warning: Removed 75 row(s) containing missing values (geom_path).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-UCLA-talk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-UCLA-talk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-UCLA-talk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Horizons</a:t>
            </a:r>
          </a:p>
        </p:txBody>
      </p:sp>
      <p:pic>
        <p:nvPicPr>
          <p:cNvPr descr="MakeFigs-UCLA-talk_files/figure-pptx/unnamed-chunk-4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Sinf1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Sinf5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f5,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br/>
            <a:r>
              <a:rPr>
                <a:latin typeface="Courier"/>
              </a:rPr>
              <a:t>S1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br/>
            <a:r>
              <a:rPr>
                <a:latin typeface="Courier"/>
              </a:rPr>
              <a:t>S2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br/>
            <a:r>
              <a:rPr>
                <a:latin typeface="Courier"/>
              </a:rPr>
              <a:t>S5max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1.5</a:t>
            </a:r>
          </a:p>
        </p:txBody>
      </p:sp>
      <p:pic>
        <p:nvPicPr>
          <p:cNvPr descr="MakeFigs-UCLA-talk_files/figure-pptx/unnamed-chunk-4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4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2.5</a:t>
            </a:r>
          </a:p>
        </p:txBody>
      </p:sp>
      <p:pic>
        <p:nvPicPr>
          <p:cNvPr descr="MakeFigs-UCLA-talk_files/figure-pptx/unnamed-chunk-4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2.5</a:t>
            </a:r>
          </a:p>
        </p:txBody>
      </p:sp>
      <p:pic>
        <p:nvPicPr>
          <p:cNvPr descr="MakeFigs-UCLA-talk_files/figure-pptx/unnamed-chunk-4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Susceptibles,</a:t>
            </a:r>
            <a:r>
              <a:rPr/>
              <a:t> </a:t>
            </a:r>
            <a:r>
              <a:rPr/>
              <a:t>R0</a:t>
            </a:r>
            <a:r>
              <a:rPr/>
              <a:t> </a:t>
            </a:r>
            <a:r>
              <a:rPr/>
              <a:t>=</a:t>
            </a:r>
            <a:r>
              <a:rPr/>
              <a:t> </a:t>
            </a:r>
            <a:r>
              <a:rPr/>
              <a:t>5</a:t>
            </a:r>
          </a:p>
        </p:txBody>
      </p:sp>
      <p:pic>
        <p:nvPicPr>
          <p:cNvPr descr="MakeFigs-UCLA-talk_files/figure-pptx/unnamed-chunk-4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fR0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(x,R0){</a:t>
            </a:r>
            <a:r>
              <a:rPr>
                <a:solidFill>
                  <a:srgbClr val="06287E"/>
                </a:solidFill>
                <a:latin typeface="Courier"/>
              </a:rPr>
              <a:t>exp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R0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x))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x}</a:t>
            </a:r>
            <a:br/>
            <a:br/>
            <a:br/>
            <a:r>
              <a:rPr>
                <a:latin typeface="Courier"/>
              </a:rPr>
              <a:t>Sinf1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fR0,</a:t>
            </a:r>
            <a:r>
              <a:rPr>
                <a:solidFill>
                  <a:srgbClr val="7D9029"/>
                </a:solidFill>
                <a:latin typeface="Courier"/>
              </a:rPr>
              <a:t>R0=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Sinf3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fR0,</a:t>
            </a:r>
            <a:r>
              <a:rPr>
                <a:solidFill>
                  <a:srgbClr val="7D9029"/>
                </a:solidFill>
                <a:latin typeface="Courier"/>
              </a:rPr>
              <a:t>R0=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Sinf4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fR0,</a:t>
            </a:r>
            <a:r>
              <a:rPr>
                <a:solidFill>
                  <a:srgbClr val="7D9029"/>
                </a:solidFill>
                <a:latin typeface="Courier"/>
              </a:rPr>
              <a:t>R0=</a:t>
            </a:r>
            <a:r>
              <a:rPr>
                <a:solidFill>
                  <a:srgbClr val="40A070"/>
                </a:solidFill>
                <a:latin typeface="Courier"/>
              </a:rPr>
              <a:t>4.5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r>
              <a:rPr>
                <a:latin typeface="Courier"/>
              </a:rPr>
              <a:t>Sinf6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multiroot.1D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f=</a:t>
            </a:r>
            <a:r>
              <a:rPr>
                <a:latin typeface="Courier"/>
              </a:rPr>
              <a:t>fR0,</a:t>
            </a:r>
            <a:r>
              <a:rPr>
                <a:solidFill>
                  <a:srgbClr val="7D9029"/>
                </a:solidFill>
                <a:latin typeface="Courier"/>
              </a:rPr>
              <a:t>R0=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start =</a:t>
            </a:r>
            <a:r>
              <a:rPr>
                <a:latin typeface="Courier"/>
              </a:rPr>
              <a:t> .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nspec=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)[[</a:t>
            </a:r>
            <a:r>
              <a:rPr>
                <a:solidFill>
                  <a:srgbClr val="4070A0"/>
                </a:solidFill>
                <a:latin typeface="Courier"/>
              </a:rPr>
              <a:t>"root"</a:t>
            </a:r>
            <a:r>
              <a:rPr>
                <a:latin typeface="Courier"/>
              </a:rPr>
              <a:t>]]</a:t>
            </a:r>
            <a:br/>
            <a:br/>
            <a:br/>
            <a:r>
              <a:rPr>
                <a:latin typeface="Courier"/>
              </a:rPr>
              <a:t>S1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br/>
            <a:r>
              <a:rPr>
                <a:latin typeface="Courier"/>
              </a:rPr>
              <a:t>S3max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br/>
            <a:r>
              <a:rPr>
                <a:latin typeface="Courier"/>
              </a:rPr>
              <a:t>S4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4.5</a:t>
            </a:r>
            <a:br/>
            <a:r>
              <a:rPr>
                <a:latin typeface="Courier"/>
              </a:rPr>
              <a:t>S6max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br/>
            <a:br/>
            <a:r>
              <a:rPr>
                <a:latin typeface="Courier"/>
              </a:rPr>
              <a:t>epi.size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cbind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R0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4.5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),</a:t>
            </a:r>
            <a:r>
              <a:rPr>
                <a:solidFill>
                  <a:srgbClr val="7D9029"/>
                </a:solidFill>
                <a:latin typeface="Courier"/>
              </a:rPr>
              <a:t>EpiInf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Sinf1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Sinf3,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Sinf4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Sinf6),</a:t>
            </a:r>
            <a:r>
              <a:rPr>
                <a:solidFill>
                  <a:srgbClr val="7D9029"/>
                </a:solidFill>
                <a:latin typeface="Courier"/>
              </a:rPr>
              <a:t>EpiMin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S1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S3max,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S4</a:t>
            </a:r>
            <a:r>
              <a:rPr>
                <a:solidFill>
                  <a:srgbClr val="40A070"/>
                </a:solidFill>
                <a:latin typeface="Courier"/>
              </a:rPr>
              <a:t>.5</a:t>
            </a:r>
            <a:r>
              <a:rPr>
                <a:latin typeface="Courier"/>
              </a:rPr>
              <a:t>max,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S6max))</a:t>
            </a:r>
            <a:br/>
            <a:br/>
            <a:r>
              <a:rPr>
                <a:latin typeface="Courier"/>
              </a:rPr>
              <a:t>all_cases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"INTERMEDIATE/sol.explore.all.csv"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all_cases2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"INTERMEDIATE/parallel.output2.csv"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all_cases3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"INTERMEDIATE/parallel.output3.csv"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all_casesR03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"INTERMEDIATE/output-R03.csv"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all_casesR045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"INTERMEDIATE/output-R045.csv"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all_cases4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rbind</a:t>
            </a:r>
            <a:r>
              <a:rPr>
                <a:latin typeface="Courier"/>
              </a:rPr>
              <a:t>(all_cases,all_cases2,all_cases3)</a:t>
            </a:r>
            <a:br/>
            <a:r>
              <a:rPr>
                <a:latin typeface="Courier"/>
              </a:rPr>
              <a:t>all_cases4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subset</a:t>
            </a:r>
            <a:r>
              <a:rPr>
                <a:latin typeface="Courier"/>
              </a:rPr>
              <a:t>(all_cases4,solved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880000"/>
                </a:solidFill>
                <a:latin typeface="Courier"/>
              </a:rPr>
              <a:t>TRUE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R0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R0</a:t>
            </a:r>
            <a:r>
              <a:rPr>
                <a:solidFill>
                  <a:srgbClr val="4070A0"/>
                </a:solidFill>
                <a:latin typeface="Courier"/>
              </a:rPr>
              <a:t>!=</a:t>
            </a:r>
            <a:r>
              <a:rPr>
                <a:solidFill>
                  <a:srgbClr val="40A070"/>
                </a:solidFill>
                <a:latin typeface="Courier"/>
              </a:rPr>
              <a:t>4.5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all_cases4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rbind</a:t>
            </a:r>
            <a:r>
              <a:rPr>
                <a:latin typeface="Courier"/>
              </a:rPr>
              <a:t>(all_cases4,all_casesR03[,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06287E"/>
                </a:solidFill>
                <a:latin typeface="Courier"/>
              </a:rPr>
              <a:t>dim</a:t>
            </a:r>
            <a:r>
              <a:rPr>
                <a:latin typeface="Courier"/>
              </a:rPr>
              <a:t>(all_cases4)[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]],all_casesR045[,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06287E"/>
                </a:solidFill>
                <a:latin typeface="Courier"/>
              </a:rPr>
              <a:t>dim</a:t>
            </a:r>
            <a:r>
              <a:rPr>
                <a:latin typeface="Courier"/>
              </a:rPr>
              <a:t>(all_cases4)[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]])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#all_cases = all_cases %&gt;% 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dplyr::filter(R0 %in% c(1.5,3,4.5))</a:t>
            </a:r>
            <a:br/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#data = read.csv("./Code/INTERMEDIATE/sol.explore-step11.csv") %&gt;%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dplyr::select(tau, s, i, R_tau, Rt, case.id)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#exp_design = read.csv("./Code/INTERMEDIATE/exper.design-step11.csv") %&gt;%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 dplyr::select(case.id, c, R0, i0, tFinal)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Selecting data fror the contour plot:</a:t>
            </a:r>
            <a:br/>
            <a:br/>
            <a:br/>
            <a:br/>
            <a:br/>
            <a:r>
              <a:rPr i="1">
                <a:solidFill>
                  <a:srgbClr val="BA2121"/>
                </a:solidFill>
                <a:latin typeface="Courier"/>
              </a:rPr>
              <a:t>## Myopic</a:t>
            </a:r>
            <a:br/>
            <a:br/>
            <a:r>
              <a:rPr>
                <a:latin typeface="Courier"/>
              </a:rPr>
              <a:t>myopic_data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"INTERMEDIATE/sol.explore-myopic20210730.csv"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dplyr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(tau, s, i, R_tau, Rt, case.id)</a:t>
            </a:r>
            <a:br/>
            <a:br/>
            <a:r>
              <a:rPr>
                <a:latin typeface="Courier"/>
              </a:rPr>
              <a:t>myopic_exp_design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read.csv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"INTERMEDIATE/exper.design-round13.csv"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dplyr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select</a:t>
            </a:r>
            <a:r>
              <a:rPr>
                <a:latin typeface="Courier"/>
              </a:rPr>
              <a:t>(case.id, c, R0, i0, tFinal)</a:t>
            </a:r>
            <a:br/>
            <a:br/>
            <a:r>
              <a:rPr>
                <a:latin typeface="Courier"/>
              </a:rPr>
              <a:t>myopic_data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left_join</a:t>
            </a:r>
            <a:r>
              <a:rPr>
                <a:latin typeface="Courier"/>
              </a:rPr>
              <a:t>(myopic_data,myopic_exp_design)</a:t>
            </a:r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Selecting data fror the contour plot:</a:t>
            </a:r>
            <a:br/>
            <a:r>
              <a:rPr>
                <a:latin typeface="Courier"/>
              </a:rPr>
              <a:t>myopic_final_data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myopic_data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dplyr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(tFinal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tau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case.id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solidFill>
                  <a:srgbClr val="40A070"/>
                </a:solidFill>
                <a:latin typeface="Courier"/>
              </a:rPr>
              <a:t>417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EpiSize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s) </a:t>
            </a:r>
            <a:br/>
            <a:br/>
            <a:br/>
            <a:r>
              <a:rPr>
                <a:latin typeface="Courier"/>
              </a:rPr>
              <a:t>g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myopic_final_data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., 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tFinal,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EpiSize))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geom_tile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scale_fill_viridis_c</a:t>
            </a:r>
            <a:r>
              <a:rPr>
                <a:latin typeface="Courier"/>
              </a:rPr>
              <a:t>()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facets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R0)</a:t>
            </a:r>
            <a:br/>
            <a:br/>
            <a:r>
              <a:rPr>
                <a:latin typeface="Courier"/>
              </a:rPr>
              <a:t>g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ggsave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filename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"FIGS/myopic_tile_plot.png"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device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"png"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plot =</a:t>
            </a:r>
            <a:r>
              <a:rPr>
                <a:latin typeface="Courier"/>
              </a:rPr>
              <a:t> g, </a:t>
            </a:r>
            <a:r>
              <a:rPr>
                <a:solidFill>
                  <a:srgbClr val="7D9029"/>
                </a:solidFill>
                <a:latin typeface="Courier"/>
              </a:rPr>
              <a:t>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height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units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"in"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scale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g2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 all_cases4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dplyr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(tFinal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tau, case.id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417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EpiSize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., 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tFinal,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EpiSize))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geom_tile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scale_fill_viridis_c</a:t>
            </a:r>
            <a:r>
              <a:rPr>
                <a:latin typeface="Courier"/>
              </a:rPr>
              <a:t>()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facet_grid</a:t>
            </a:r>
            <a:r>
              <a:rPr>
                <a:latin typeface="Courier"/>
              </a:rPr>
              <a:t>(i0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R0)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ggsave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filename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"FIGS/tile_plot.png"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device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"png"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plot =</a:t>
            </a:r>
            <a:r>
              <a:rPr>
                <a:latin typeface="Courier"/>
              </a:rPr>
              <a:t> g2, </a:t>
            </a:r>
            <a:r>
              <a:rPr>
                <a:solidFill>
                  <a:srgbClr val="7D9029"/>
                </a:solidFill>
                <a:latin typeface="Courier"/>
              </a:rPr>
              <a:t>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height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units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"in"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scale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g3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 all_cases4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dplyr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(tFinal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tau, case.id </a:t>
            </a:r>
            <a:r>
              <a:rPr>
                <a:solidFill>
                  <a:srgbClr val="4070A0"/>
                </a:solidFill>
                <a:latin typeface="Courier"/>
              </a:rPr>
              <a:t>&gt;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417</a:t>
            </a:r>
            <a:r>
              <a:rPr>
                <a:latin typeface="Courier"/>
              </a:rPr>
              <a:t>, R0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r>
              <a:rPr>
                <a:latin typeface="Courier"/>
              </a:rPr>
              <a:t>, i0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1e-4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EpiSize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s)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., 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tFinal,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c, </a:t>
            </a:r>
            <a:r>
              <a:rPr>
                <a:solidFill>
                  <a:srgbClr val="7D9029"/>
                </a:solidFill>
                <a:latin typeface="Courier"/>
              </a:rPr>
              <a:t>fill =</a:t>
            </a:r>
            <a:r>
              <a:rPr>
                <a:latin typeface="Courier"/>
              </a:rPr>
              <a:t> EpiSize))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geom_tile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scale_fill_viridis_c</a:t>
            </a:r>
            <a:r>
              <a:rPr>
                <a:latin typeface="Courier"/>
              </a:rPr>
              <a:t>()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ggsave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filename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"tile_plot_1pt5.png"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device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"png"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plot =</a:t>
            </a:r>
            <a:r>
              <a:rPr>
                <a:latin typeface="Courier"/>
              </a:rPr>
              <a:t> g3, </a:t>
            </a:r>
            <a:r>
              <a:rPr>
                <a:solidFill>
                  <a:srgbClr val="7D9029"/>
                </a:solidFill>
                <a:latin typeface="Courier"/>
              </a:rPr>
              <a:t>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height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units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"in"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scale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latin typeface="Courier"/>
              </a:rPr>
              <a:t>)</a:t>
            </a:r>
            <a:br/>
            <a:br/>
            <a:br/>
            <a:r>
              <a:rPr>
                <a:latin typeface="Courier"/>
              </a:rPr>
              <a:t>aux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subset</a:t>
            </a:r>
            <a:r>
              <a:rPr>
                <a:latin typeface="Courier"/>
              </a:rPr>
              <a:t>(all_cases4,R0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c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0.1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&amp;</a:t>
            </a:r>
            <a:r>
              <a:rPr>
                <a:latin typeface="Courier"/>
              </a:rPr>
              <a:t> i0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40A070"/>
                </a:solidFill>
                <a:latin typeface="Courier"/>
              </a:rPr>
              <a:t>0.005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g3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aux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.,</a:t>
            </a:r>
            <a:r>
              <a:rPr>
                <a:solidFill>
                  <a:srgbClr val="7D9029"/>
                </a:solidFill>
                <a:latin typeface="Courier"/>
              </a:rPr>
              <a:t>mapping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tau, 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s,</a:t>
            </a:r>
            <a:r>
              <a:rPr>
                <a:solidFill>
                  <a:srgbClr val="7D9029"/>
                </a:solidFill>
                <a:latin typeface="Courier"/>
              </a:rPr>
              <a:t>group =</a:t>
            </a:r>
            <a:r>
              <a:rPr>
                <a:latin typeface="Courier"/>
              </a:rPr>
              <a:t> tFinal,</a:t>
            </a:r>
            <a:r>
              <a:rPr>
                <a:solidFill>
                  <a:srgbClr val="7D9029"/>
                </a:solidFill>
                <a:latin typeface="Courier"/>
              </a:rPr>
              <a:t>color =</a:t>
            </a:r>
            <a:r>
              <a:rPr>
                <a:latin typeface="Courier"/>
              </a:rPr>
              <a:t> tFinal))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scale_colour_viridis_c</a:t>
            </a:r>
            <a:r>
              <a:rPr>
                <a:latin typeface="Courier"/>
              </a:rPr>
              <a:t>()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()</a:t>
            </a:r>
            <a:br/>
            <a:br/>
            <a:r>
              <a:rPr>
                <a:solidFill>
                  <a:srgbClr val="06287E"/>
                </a:solidFill>
                <a:latin typeface="Courier"/>
              </a:rPr>
              <a:t>ggsave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filename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"problems.png"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device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"png"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plot =</a:t>
            </a:r>
            <a:r>
              <a:rPr>
                <a:latin typeface="Courier"/>
              </a:rPr>
              <a:t> g3, </a:t>
            </a:r>
            <a:r>
              <a:rPr>
                <a:solidFill>
                  <a:srgbClr val="7D9029"/>
                </a:solidFill>
                <a:latin typeface="Courier"/>
              </a:rPr>
              <a:t>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height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units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"in"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scale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latin typeface="Courier"/>
              </a:rPr>
              <a:t>)</a:t>
            </a:r>
            <a:br/>
            <a:br/>
            <a:br/>
            <a:r>
              <a:rPr i="1">
                <a:solidFill>
                  <a:srgbClr val="60A0B0"/>
                </a:solidFill>
                <a:latin typeface="Courier"/>
              </a:rPr>
              <a:t># Defining the Contour function</a:t>
            </a:r>
            <a:br/>
            <a:br/>
            <a:r>
              <a:rPr>
                <a:latin typeface="Courier"/>
              </a:rPr>
              <a:t>loess_countour_plot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(results, </a:t>
            </a:r>
            <a:r>
              <a:rPr>
                <a:solidFill>
                  <a:srgbClr val="7D9029"/>
                </a:solidFill>
                <a:latin typeface="Courier"/>
              </a:rPr>
              <a:t>x_variable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"tFinal"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y_variable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"c"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dependent_variable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"EpiSize"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facet_variable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"R0"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facet_vector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),</a:t>
            </a:r>
            <a:br/>
            <a:r>
              <a:rPr>
                <a:latin typeface="Courier"/>
              </a:rPr>
              <a:t>         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binwidth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nudge_y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nudge_x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skip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 {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is.null</a:t>
            </a:r>
            <a:r>
              <a:rPr>
                <a:latin typeface="Courier"/>
              </a:rPr>
              <a:t>(facet_variable)) {</a:t>
            </a:r>
            <a:br/>
            <a:r>
              <a:rPr>
                <a:latin typeface="Courier"/>
              </a:rPr>
              <a:t>    selected_results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results[,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(x_variable, y_variable, dependent_variable)]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names</a:t>
            </a:r>
            <a:r>
              <a:rPr>
                <a:latin typeface="Courier"/>
              </a:rPr>
              <a:t>(selected_results)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"z"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loess_model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loess</a:t>
            </a:r>
            <a:r>
              <a:rPr>
                <a:latin typeface="Courier"/>
              </a:rPr>
              <a:t>(z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x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y, 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selected_results)</a:t>
            </a:r>
            <a:br/>
            <a:r>
              <a:rPr>
                <a:latin typeface="Courier"/>
              </a:rPr>
              <a:t>  }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{</a:t>
            </a:r>
            <a:br/>
            <a:r>
              <a:rPr>
                <a:latin typeface="Courier"/>
              </a:rPr>
              <a:t>    selected_results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results[,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(x_variable, y_variable, facet_variable, dependent_variable)] 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names</a:t>
            </a:r>
            <a:r>
              <a:rPr>
                <a:latin typeface="Courier"/>
              </a:rPr>
              <a:t>(selected_results)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"facet"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"z"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loess_model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loess</a:t>
            </a:r>
            <a:r>
              <a:rPr>
                <a:latin typeface="Courier"/>
              </a:rPr>
              <a:t>(z 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 x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y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facet, 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selected_results)</a:t>
            </a:r>
            <a:br/>
            <a:r>
              <a:rPr>
                <a:latin typeface="Courier"/>
              </a:rPr>
              <a:t>  }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x_vector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seq.default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from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min</a:t>
            </a:r>
            <a:r>
              <a:rPr>
                <a:latin typeface="Courier"/>
              </a:rPr>
              <a:t>(selected_results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x), </a:t>
            </a:r>
            <a:r>
              <a:rPr>
                <a:solidFill>
                  <a:srgbClr val="7D9029"/>
                </a:solidFill>
                <a:latin typeface="Courier"/>
              </a:rPr>
              <a:t>to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(selected_results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x), </a:t>
            </a:r>
            <a:r>
              <a:rPr>
                <a:solidFill>
                  <a:srgbClr val="7D9029"/>
                </a:solidFill>
                <a:latin typeface="Courier"/>
              </a:rPr>
              <a:t>length.out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y_vector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seq.default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from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min</a:t>
            </a:r>
            <a:r>
              <a:rPr>
                <a:latin typeface="Courier"/>
              </a:rPr>
              <a:t>(selected_results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y), </a:t>
            </a:r>
            <a:r>
              <a:rPr>
                <a:solidFill>
                  <a:srgbClr val="7D9029"/>
                </a:solidFill>
                <a:latin typeface="Courier"/>
              </a:rPr>
              <a:t>to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(selected_results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y), </a:t>
            </a:r>
            <a:r>
              <a:rPr>
                <a:solidFill>
                  <a:srgbClr val="7D9029"/>
                </a:solidFill>
                <a:latin typeface="Courier"/>
              </a:rPr>
              <a:t>length.out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is.null</a:t>
            </a:r>
            <a:r>
              <a:rPr>
                <a:latin typeface="Courier"/>
              </a:rPr>
              <a:t>(facet_variable)) {</a:t>
            </a:r>
            <a:br/>
            <a:r>
              <a:rPr>
                <a:latin typeface="Courier"/>
              </a:rPr>
              <a:t>    meta_model_results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expand.grid</a:t>
            </a:r>
            <a:r>
              <a:rPr>
                <a:latin typeface="Courier"/>
              </a:rPr>
              <a:t>(x_vector, y_vector)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names</a:t>
            </a:r>
            <a:r>
              <a:rPr>
                <a:latin typeface="Courier"/>
              </a:rPr>
              <a:t>(meta_model_results)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mtrx3d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predict</a:t>
            </a:r>
            <a:r>
              <a:rPr>
                <a:latin typeface="Courier"/>
              </a:rPr>
              <a:t>(loess_model, meta_model_results)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Transform data to long form</a:t>
            </a:r>
            <a:br/>
            <a:r>
              <a:rPr>
                <a:latin typeface="Courier"/>
              </a:rPr>
              <a:t>    mtrx.melt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melt</a:t>
            </a:r>
            <a:r>
              <a:rPr>
                <a:latin typeface="Courier"/>
              </a:rPr>
              <a:t>(mtrx3d, </a:t>
            </a:r>
            <a:r>
              <a:rPr>
                <a:solidFill>
                  <a:srgbClr val="7D9029"/>
                </a:solidFill>
                <a:latin typeface="Courier"/>
              </a:rPr>
              <a:t>id.vars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measure.vars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"z"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names</a:t>
            </a:r>
            <a:r>
              <a:rPr>
                <a:latin typeface="Courier"/>
              </a:rPr>
              <a:t>(mtrx.melt)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"z"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Return data to numeric form</a:t>
            </a:r>
            <a:br/>
            <a:r>
              <a:rPr>
                <a:latin typeface="Courier"/>
              </a:rPr>
              <a:t>    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as.numeric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str_sub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x, </a:t>
            </a:r>
            <a:r>
              <a:rPr>
                <a:solidFill>
                  <a:srgbClr val="06287E"/>
                </a:solidFill>
                <a:latin typeface="Courier"/>
              </a:rPr>
              <a:t>str_locate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x, </a:t>
            </a:r>
            <a:r>
              <a:rPr>
                <a:solidFill>
                  <a:srgbClr val="4070A0"/>
                </a:solidFill>
                <a:latin typeface="Courier"/>
              </a:rPr>
              <a:t>"="</a:t>
            </a:r>
            <a:r>
              <a:rPr>
                <a:latin typeface="Courier"/>
              </a:rPr>
              <a:t>)[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</a:t>
            </a:r>
            <a:br/>
            <a:r>
              <a:rPr>
                <a:latin typeface="Courier"/>
              </a:rPr>
              <a:t>    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y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as.numeric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str_sub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y, </a:t>
            </a:r>
            <a:r>
              <a:rPr>
                <a:solidFill>
                  <a:srgbClr val="06287E"/>
                </a:solidFill>
                <a:latin typeface="Courier"/>
              </a:rPr>
              <a:t>str_locate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y, </a:t>
            </a:r>
            <a:r>
              <a:rPr>
                <a:solidFill>
                  <a:srgbClr val="4070A0"/>
                </a:solidFill>
                <a:latin typeface="Courier"/>
              </a:rPr>
              <a:t>"="</a:t>
            </a:r>
            <a:r>
              <a:rPr>
                <a:latin typeface="Courier"/>
              </a:rPr>
              <a:t>)[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}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{</a:t>
            </a:r>
            <a:br/>
            <a:r>
              <a:rPr>
                <a:latin typeface="Courier"/>
              </a:rPr>
              <a:t>    meta_model_results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expand.grid</a:t>
            </a:r>
            <a:r>
              <a:rPr>
                <a:latin typeface="Courier"/>
              </a:rPr>
              <a:t>(x_vector, y_vector, facet_vector)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names</a:t>
            </a:r>
            <a:r>
              <a:rPr>
                <a:latin typeface="Courier"/>
              </a:rPr>
              <a:t>(meta_model_results)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"facet"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mtrx3d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predict</a:t>
            </a:r>
            <a:r>
              <a:rPr>
                <a:latin typeface="Courier"/>
              </a:rPr>
              <a:t>(loess_model, meta_model_results)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Transform data to long form</a:t>
            </a:r>
            <a:br/>
            <a:r>
              <a:rPr>
                <a:latin typeface="Courier"/>
              </a:rPr>
              <a:t>    mtrx.melt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melt</a:t>
            </a:r>
            <a:r>
              <a:rPr>
                <a:latin typeface="Courier"/>
              </a:rPr>
              <a:t>(mtrx3d, </a:t>
            </a:r>
            <a:r>
              <a:rPr>
                <a:solidFill>
                  <a:srgbClr val="7D9029"/>
                </a:solidFill>
                <a:latin typeface="Courier"/>
              </a:rPr>
              <a:t>id.vars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"facet"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measure.vars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"z"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names</a:t>
            </a:r>
            <a:r>
              <a:rPr>
                <a:latin typeface="Courier"/>
              </a:rPr>
              <a:t>(mtrx.melt)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"facet"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"z"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Return data to numeric form</a:t>
            </a:r>
            <a:br/>
            <a:r>
              <a:rPr>
                <a:latin typeface="Courier"/>
              </a:rPr>
              <a:t>    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x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as.numeric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str_sub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x, </a:t>
            </a:r>
            <a:r>
              <a:rPr>
                <a:solidFill>
                  <a:srgbClr val="06287E"/>
                </a:solidFill>
                <a:latin typeface="Courier"/>
              </a:rPr>
              <a:t>str_locate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x, </a:t>
            </a:r>
            <a:r>
              <a:rPr>
                <a:solidFill>
                  <a:srgbClr val="4070A0"/>
                </a:solidFill>
                <a:latin typeface="Courier"/>
              </a:rPr>
              <a:t>"="</a:t>
            </a:r>
            <a:r>
              <a:rPr>
                <a:latin typeface="Courier"/>
              </a:rPr>
              <a:t>)[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</a:t>
            </a:r>
            <a:br/>
            <a:r>
              <a:rPr>
                <a:latin typeface="Courier"/>
              </a:rPr>
              <a:t>    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y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as.numeric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str_sub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y, </a:t>
            </a:r>
            <a:r>
              <a:rPr>
                <a:solidFill>
                  <a:srgbClr val="06287E"/>
                </a:solidFill>
                <a:latin typeface="Courier"/>
              </a:rPr>
              <a:t>str_locate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y, </a:t>
            </a:r>
            <a:r>
              <a:rPr>
                <a:solidFill>
                  <a:srgbClr val="4070A0"/>
                </a:solidFill>
                <a:latin typeface="Courier"/>
              </a:rPr>
              <a:t>"="</a:t>
            </a:r>
            <a:r>
              <a:rPr>
                <a:latin typeface="Courier"/>
              </a:rPr>
              <a:t>)[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</a:t>
            </a:r>
            <a:br/>
            <a:r>
              <a:rPr>
                <a:latin typeface="Courier"/>
              </a:rPr>
              <a:t>    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facet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as.numeric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str_sub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facet, </a:t>
            </a:r>
            <a:r>
              <a:rPr>
                <a:solidFill>
                  <a:srgbClr val="06287E"/>
                </a:solidFill>
                <a:latin typeface="Courier"/>
              </a:rPr>
              <a:t>str_locate</a:t>
            </a:r>
            <a:r>
              <a:rPr>
                <a:latin typeface="Courier"/>
              </a:rPr>
              <a:t>(mtrx.melt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facet, </a:t>
            </a:r>
            <a:r>
              <a:rPr>
                <a:solidFill>
                  <a:srgbClr val="4070A0"/>
                </a:solidFill>
                <a:latin typeface="Courier"/>
              </a:rPr>
              <a:t>"="</a:t>
            </a:r>
            <a:r>
              <a:rPr>
                <a:latin typeface="Courier"/>
              </a:rPr>
              <a:t>)[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]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</a:t>
            </a:r>
            <a:br/>
            <a:r>
              <a:rPr>
                <a:latin typeface="Courier"/>
              </a:rPr>
              <a:t>  }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60A0B0"/>
                </a:solidFill>
                <a:latin typeface="Courier"/>
              </a:rPr>
              <a:t># We should not find NAs in the mtrx.melt dataframe:</a:t>
            </a:r>
            <a:br/>
            <a:r>
              <a:rPr>
                <a:latin typeface="Courier"/>
              </a:rPr>
              <a:t>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any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(mtrx.melt))){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Found NAs in the mtrx.melt data.frame. Check inputs.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browser</a:t>
            </a:r>
            <a:r>
              <a:rPr>
                <a:latin typeface="Courier"/>
              </a:rPr>
              <a:t>()</a:t>
            </a:r>
            <a:br/>
            <a:r>
              <a:rPr>
                <a:latin typeface="Courier"/>
              </a:rPr>
              <a:t>  }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</a:t>
            </a:r>
            <a:r>
              <a:rPr i="1">
                <a:solidFill>
                  <a:srgbClr val="BA2121"/>
                </a:solidFill>
                <a:latin typeface="Courier"/>
              </a:rPr>
              <a:t>### Results from the metamodel: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plot_function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(data, facet_variable) {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is.null</a:t>
            </a:r>
            <a:r>
              <a:rPr>
                <a:latin typeface="Courier"/>
              </a:rPr>
              <a:t>(facet_variable)) 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names</a:t>
            </a:r>
            <a:r>
              <a:rPr>
                <a:latin typeface="Courier"/>
              </a:rPr>
              <a:t>(data)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"z"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} </a:t>
            </a:r>
            <a:r>
              <a:rPr b="1">
                <a:solidFill>
                  <a:srgbClr val="007020"/>
                </a:solidFill>
                <a:latin typeface="Courier"/>
              </a:rPr>
              <a:t>else</a:t>
            </a:r>
            <a:r>
              <a:rPr>
                <a:latin typeface="Courier"/>
              </a:rPr>
              <a:t> {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names</a:t>
            </a:r>
            <a:r>
              <a:rPr>
                <a:latin typeface="Courier"/>
              </a:rPr>
              <a:t>(data)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"x"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,facet_variable, </a:t>
            </a:r>
            <a:r>
              <a:rPr>
                <a:solidFill>
                  <a:srgbClr val="4070A0"/>
                </a:solidFill>
                <a:latin typeface="Courier"/>
              </a:rPr>
              <a:t>"z"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}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plot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(data, 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(x, y))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geom_tile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z))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    ggplot2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geom_contour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z =</a:t>
            </a:r>
            <a:r>
              <a:rPr>
                <a:latin typeface="Courier"/>
              </a:rPr>
              <a:t> z), </a:t>
            </a:r>
            <a:r>
              <a:rPr>
                <a:solidFill>
                  <a:srgbClr val="7D9029"/>
                </a:solidFill>
                <a:latin typeface="Courier"/>
              </a:rPr>
              <a:t>color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"black"</a:t>
            </a:r>
            <a:r>
              <a:rPr>
                <a:latin typeface="Courier"/>
              </a:rPr>
              <a:t>,  </a:t>
            </a:r>
            <a:r>
              <a:rPr>
                <a:solidFill>
                  <a:srgbClr val="7D9029"/>
                </a:solidFill>
                <a:latin typeface="Courier"/>
              </a:rPr>
              <a:t>binwidth =</a:t>
            </a:r>
            <a:r>
              <a:rPr>
                <a:latin typeface="Courier"/>
              </a:rPr>
              <a:t> binwidth, </a:t>
            </a:r>
            <a:r>
              <a:rPr>
                <a:solidFill>
                  <a:srgbClr val="7D9029"/>
                </a:solidFill>
                <a:latin typeface="Courier"/>
              </a:rPr>
              <a:t>size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if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is.null</a:t>
            </a:r>
            <a:r>
              <a:rPr>
                <a:latin typeface="Courier"/>
              </a:rPr>
              <a:t>(facet_variable)) {</a:t>
            </a:r>
            <a:br/>
            <a:r>
              <a:rPr>
                <a:latin typeface="Courier"/>
              </a:rPr>
              <a:t>      plot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plot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facets =</a:t>
            </a:r>
            <a:r>
              <a:rPr>
                <a:latin typeface="Courier"/>
              </a:rPr>
              <a:t> facet_variable, </a:t>
            </a:r>
            <a:r>
              <a:rPr>
                <a:solidFill>
                  <a:srgbClr val="7D9029"/>
                </a:solidFill>
                <a:latin typeface="Courier"/>
              </a:rPr>
              <a:t>labeller =</a:t>
            </a:r>
            <a:r>
              <a:rPr>
                <a:latin typeface="Courier"/>
              </a:rPr>
              <a:t> label_both)</a:t>
            </a:r>
            <a:br/>
            <a:r>
              <a:rPr>
                <a:latin typeface="Courier"/>
              </a:rPr>
              <a:t>    } 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# computing breaks:</a:t>
            </a:r>
            <a:br/>
            <a:r>
              <a:rPr>
                <a:latin typeface="Courier"/>
              </a:rPr>
              <a:t>    bins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(</a:t>
            </a:r>
            <a:r>
              <a:rPr>
                <a:solidFill>
                  <a:srgbClr val="06287E"/>
                </a:solidFill>
                <a:latin typeface="Courier"/>
              </a:rPr>
              <a:t>max</a:t>
            </a:r>
            <a:r>
              <a:rPr>
                <a:latin typeface="Courier"/>
              </a:rPr>
              <a:t>(data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z) 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min</a:t>
            </a:r>
            <a:r>
              <a:rPr>
                <a:latin typeface="Courier"/>
              </a:rPr>
              <a:t>(data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z))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latin typeface="Courier"/>
              </a:rPr>
              <a:t>binwidth</a:t>
            </a:r>
            <a:br/>
            <a:r>
              <a:rPr>
                <a:latin typeface="Courier"/>
              </a:rPr>
              <a:t>    breaks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pretty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 =</a:t>
            </a:r>
            <a:r>
              <a:rPr>
                <a:latin typeface="Courier"/>
              </a:rPr>
              <a:t> data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z,</a:t>
            </a:r>
            <a:r>
              <a:rPr>
                <a:solidFill>
                  <a:srgbClr val="7D9029"/>
                </a:solidFill>
                <a:latin typeface="Courier"/>
              </a:rPr>
              <a:t>n =</a:t>
            </a:r>
            <a:r>
              <a:rPr>
                <a:latin typeface="Courier"/>
              </a:rPr>
              <a:t> bins)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plot </a:t>
            </a:r>
            <a:r>
              <a:rPr>
                <a:solidFill>
                  <a:srgbClr val="007020"/>
                </a:solidFill>
                <a:latin typeface="Courier"/>
              </a:rPr>
              <a:t>=</a:t>
            </a:r>
            <a:r>
              <a:rPr>
                <a:latin typeface="Courier"/>
              </a:rPr>
              <a:t> plot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scale_fill_gradientn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colours=</a:t>
            </a:r>
            <a:r>
              <a:rPr>
                <a:solidFill>
                  <a:srgbClr val="06287E"/>
                </a:solidFill>
                <a:latin typeface="Courier"/>
              </a:rPr>
              <a:t>tim.colors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128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breaks =</a:t>
            </a:r>
            <a:r>
              <a:rPr>
                <a:latin typeface="Courier"/>
              </a:rPr>
              <a:t> breaks)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# Adjusts Contour text positions</a:t>
            </a:r>
            <a:br/>
            <a:r>
              <a:rPr>
                <a:latin typeface="Courier"/>
              </a:rPr>
              <a:t>      metR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geom_text_contour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z =</a:t>
            </a:r>
            <a:r>
              <a:rPr>
                <a:latin typeface="Courier"/>
              </a:rPr>
              <a:t> z),</a:t>
            </a:r>
            <a:r>
              <a:rPr>
                <a:solidFill>
                  <a:srgbClr val="7D9029"/>
                </a:solidFill>
                <a:latin typeface="Courier"/>
              </a:rPr>
              <a:t>show.legend =</a:t>
            </a:r>
            <a:r>
              <a:rPr>
                <a:latin typeface="Courier"/>
              </a:rPr>
              <a:t> T,</a:t>
            </a:r>
            <a:r>
              <a:rPr>
                <a:solidFill>
                  <a:srgbClr val="7D9029"/>
                </a:solidFill>
                <a:latin typeface="Courier"/>
              </a:rPr>
              <a:t>stroke.color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"white"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binwidth =</a:t>
            </a:r>
            <a:r>
              <a:rPr>
                <a:latin typeface="Courier"/>
              </a:rPr>
              <a:t> binwidth, </a:t>
            </a:r>
            <a:r>
              <a:rPr>
                <a:solidFill>
                  <a:srgbClr val="7D9029"/>
                </a:solidFill>
                <a:latin typeface="Courier"/>
              </a:rPr>
              <a:t>skip =</a:t>
            </a:r>
            <a:r>
              <a:rPr>
                <a:latin typeface="Courier"/>
              </a:rPr>
              <a:t> skip, </a:t>
            </a:r>
            <a:r>
              <a:rPr>
                <a:solidFill>
                  <a:srgbClr val="7D9029"/>
                </a:solidFill>
                <a:latin typeface="Courier"/>
              </a:rPr>
              <a:t>nudge_y =</a:t>
            </a:r>
            <a:r>
              <a:rPr>
                <a:latin typeface="Courier"/>
              </a:rPr>
              <a:t> nudge_y, </a:t>
            </a:r>
            <a:r>
              <a:rPr>
                <a:solidFill>
                  <a:srgbClr val="7D9029"/>
                </a:solidFill>
                <a:latin typeface="Courier"/>
              </a:rPr>
              <a:t>nudge_x =</a:t>
            </a:r>
            <a:r>
              <a:rPr>
                <a:latin typeface="Courier"/>
              </a:rPr>
              <a:t> nudge_x)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    </a:t>
            </a:r>
            <a:r>
              <a:rPr i="1">
                <a:solidFill>
                  <a:srgbClr val="60A0B0"/>
                </a:solidFill>
                <a:latin typeface="Courier"/>
              </a:rPr>
              <a:t>#hrbrthemes::theme_ipsum_ps(axis_title_just = "c") + </a:t>
            </a:r>
            <a:br/>
            <a:r>
              <a:rPr>
                <a:latin typeface="Courier"/>
              </a:rPr>
              <a:t>      ggpubr</a:t>
            </a:r>
            <a:r>
              <a:rPr>
                <a:solidFill>
                  <a:srgbClr val="4070A0"/>
                </a:solidFill>
                <a:latin typeface="Courier"/>
              </a:rPr>
              <a:t>::</a:t>
            </a:r>
            <a:r>
              <a:rPr>
                <a:solidFill>
                  <a:srgbClr val="06287E"/>
                </a:solidFill>
                <a:latin typeface="Courier"/>
              </a:rPr>
              <a:t>theme_pubclean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legend.position=</a:t>
            </a:r>
            <a:r>
              <a:rPr>
                <a:solidFill>
                  <a:srgbClr val="4070A0"/>
                </a:solidFill>
                <a:latin typeface="Courier"/>
              </a:rPr>
              <a:t>"bottom"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  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axis.title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face=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  plot</a:t>
            </a:r>
            <a:br/>
            <a:r>
              <a:rPr>
                <a:latin typeface="Courier"/>
              </a:rPr>
              <a:t>    </a:t>
            </a:r>
            <a:br/>
            <a:r>
              <a:rPr>
                <a:latin typeface="Courier"/>
              </a:rPr>
              <a:t>  }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  mtrx.melt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plot_function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 =</a:t>
            </a:r>
            <a:r>
              <a:rPr>
                <a:latin typeface="Courier"/>
              </a:rPr>
              <a:t> ., </a:t>
            </a:r>
            <a:r>
              <a:rPr>
                <a:solidFill>
                  <a:srgbClr val="7D9029"/>
                </a:solidFill>
                <a:latin typeface="Courier"/>
              </a:rPr>
              <a:t>facet_variable =</a:t>
            </a:r>
            <a:r>
              <a:rPr>
                <a:latin typeface="Courier"/>
              </a:rPr>
              <a:t> facet_variable)</a:t>
            </a:r>
            <a:br/>
            <a:r>
              <a:rPr>
                <a:latin typeface="Courier"/>
              </a:rPr>
              <a:t>  </a:t>
            </a:r>
            <a:br/>
            <a:r>
              <a:rPr>
                <a:latin typeface="Courier"/>
              </a:rPr>
              <a:t>} 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</a:p>
          <a:p>
            <a:pPr lvl="0" indent="0">
              <a:buNone/>
            </a:pPr>
            <a:r>
              <a:rPr>
                <a:latin typeface="Courier"/>
              </a:rPr>
              <a:t>## quartz_off_screen 
##                 2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keFigs-UCLA-talk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52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Calculus of Variations Approach to Social Distancing</dc:title>
  <dc:creator/>
  <cp:keywords/>
  <dcterms:created xsi:type="dcterms:W3CDTF">2021-12-01T13:50:56Z</dcterms:created>
  <dcterms:modified xsi:type="dcterms:W3CDTF">2021-12-01T13:50:56Z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